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56" r:id="rId2"/>
    <p:sldId id="258" r:id="rId3"/>
    <p:sldId id="260" r:id="rId4"/>
  </p:sldIdLst>
  <p:sldSz cx="9906000" cy="6858000" type="A4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2DA5F-97CA-42FE-82AA-837F45CEF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4762E0-C561-45ED-9F62-9627EF5E3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6CFC2F-BC04-48AF-8B32-3A8A81CB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AF81-624A-46DA-BD8F-4B3E83363F29}" type="datetimeFigureOut">
              <a:rPr lang="ru-UA" smtClean="0"/>
              <a:t>05/26/2025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DAF58-4E75-4C3F-9D34-FE4F0DB3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0DD678-9996-417A-91CF-A80C96C0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625-4776-4059-89FB-A56EC757E6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1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C2A67-0448-4DE1-94E2-04CC45F8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CCA58A-9261-4EF1-9BEB-5C8B235C0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0C0BD-14A1-4B35-89B3-6FCE241F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AF81-624A-46DA-BD8F-4B3E83363F29}" type="datetimeFigureOut">
              <a:rPr lang="ru-UA" smtClean="0"/>
              <a:t>05/26/2025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58A9C4-B7DA-4B14-9D88-F269DC8C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8D848-B381-430F-841E-D68B81A4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625-4776-4059-89FB-A56EC757E6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223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9FE59B-0DE5-4791-8044-9070D702B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11C03D-67C4-419D-A55F-F8352324C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639663-B3EB-4803-80A3-4A460F27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AF81-624A-46DA-BD8F-4B3E83363F29}" type="datetimeFigureOut">
              <a:rPr lang="ru-UA" smtClean="0"/>
              <a:t>05/26/2025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A1B249-F6F7-4A50-8B0C-D7AF3ABE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FBEE-F8A7-475E-8573-60B84A29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625-4776-4059-89FB-A56EC757E6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6965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7BE3-61CC-4939-9905-1DA755C1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AAAFB-7C18-42DD-ADDD-F53446D0C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228F3-F2AF-47E6-B181-9E601EA6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AF81-624A-46DA-BD8F-4B3E83363F29}" type="datetimeFigureOut">
              <a:rPr lang="ru-UA" smtClean="0"/>
              <a:t>05/26/2025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170B90-4346-4A60-A454-F9DE9876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3E916-DBEA-448B-8A75-DC3E4960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625-4776-4059-89FB-A56EC757E6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083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6D093-C9D4-4393-ACD4-B114B6D0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62C4F1-7D05-449D-987A-76654CA14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A6CEF-7004-45F1-977F-944256799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AF81-624A-46DA-BD8F-4B3E83363F29}" type="datetimeFigureOut">
              <a:rPr lang="ru-UA" smtClean="0"/>
              <a:t>05/26/2025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9B49F-370F-478E-B2AB-CD8FE69E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64CAA-3D17-48BA-B724-8216CBA2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625-4776-4059-89FB-A56EC757E6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592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DC1DD-65D2-4FD1-83C4-D4F325A06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038DA-9653-4DBD-BD58-75D9F1CC0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0E65AF-BBD7-4E12-9C9D-3022ABD39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27FD73-0B80-4334-8701-0140B045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AF81-624A-46DA-BD8F-4B3E83363F29}" type="datetimeFigureOut">
              <a:rPr lang="ru-UA" smtClean="0"/>
              <a:t>05/26/2025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3F8343-99AF-42A3-8F43-D7CAFA65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30B48-B467-4A7A-9D55-582AA604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625-4776-4059-89FB-A56EC757E6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992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7411B-8F95-4A4D-A4AD-EBB826A8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F1EBD9-289B-4473-A381-207E7DF00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0F737E-764E-4E24-9454-9AA92D9DE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99E3C6-4A80-45E5-81B7-3F29D6D85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D69852-5F78-47B3-9CC3-4E8D1211B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3EDB79-E7B1-464B-923C-A8C9EB1D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AF81-624A-46DA-BD8F-4B3E83363F29}" type="datetimeFigureOut">
              <a:rPr lang="ru-UA" smtClean="0"/>
              <a:t>05/26/2025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7F262B-E337-4E87-970A-7254C0C4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56D524-0468-4B88-BBA4-53C365CB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625-4776-4059-89FB-A56EC757E6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824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FA5AC-F3C2-4598-8B1B-A29B83D7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20A025-8893-4974-984F-BFD56948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AF81-624A-46DA-BD8F-4B3E83363F29}" type="datetimeFigureOut">
              <a:rPr lang="ru-UA" smtClean="0"/>
              <a:t>05/26/2025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1B1850-0F22-46AB-97EE-5A68AF26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4C7D0-69C0-4E68-9E12-9E88A9BD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625-4776-4059-89FB-A56EC757E6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807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1ACF30-C63B-4847-BA58-201C5890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AF81-624A-46DA-BD8F-4B3E83363F29}" type="datetimeFigureOut">
              <a:rPr lang="ru-UA" smtClean="0"/>
              <a:t>05/26/2025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58EB4E-18CE-4FDA-9C44-FEB3071F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1B7AAA-2B7C-4DCE-B0EE-7363954C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625-4776-4059-89FB-A56EC757E6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94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FDE77-42D1-4342-B86E-9751696A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96BDB1-E950-44C0-A70A-9BCF0E862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5F76BC-3339-4090-9780-4E962947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E66558-542D-46C8-A615-7CAB31B3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AF81-624A-46DA-BD8F-4B3E83363F29}" type="datetimeFigureOut">
              <a:rPr lang="ru-UA" smtClean="0"/>
              <a:t>05/26/2025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9F454D-29CD-4F59-A397-E638A2B9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439710-ECDA-4F14-9F08-49A5AE8A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625-4776-4059-89FB-A56EC757E6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721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DA2F9-251C-4D24-87F7-DCC0BF7B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E8BF33-065F-4DDB-8AAB-0CDE6FB9B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78FEA5-93FC-4D32-AC4C-DE60B6C23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336B10-93AA-43F2-80F3-5BD1E198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AF81-624A-46DA-BD8F-4B3E83363F29}" type="datetimeFigureOut">
              <a:rPr lang="ru-UA" smtClean="0"/>
              <a:t>05/26/2025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1137B-60D6-448D-A704-93BBE6B2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54AFDA-8578-4E18-9316-8FE5BFF0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625-4776-4059-89FB-A56EC757E6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707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BAA66-97D4-4C46-A94D-5C514AB5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0C3D03-CAE9-4272-9EB9-CCBA90BB8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49416E-06CA-49C4-A7C0-FFD0602A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FAF81-624A-46DA-BD8F-4B3E83363F29}" type="datetimeFigureOut">
              <a:rPr lang="ru-UA" smtClean="0"/>
              <a:t>05/26/2025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CBC70E-FA46-4784-9835-0694025C4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D23E28-210F-481D-94CE-22C7BE8D6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9F625-4776-4059-89FB-A56EC757E6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645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CD460B-078D-4189-9FB0-9D40228B3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192665-D6D0-41BC-BF8D-E352BB45EAC1}"/>
              </a:ext>
            </a:extLst>
          </p:cNvPr>
          <p:cNvSpPr txBox="1"/>
          <p:nvPr/>
        </p:nvSpPr>
        <p:spPr>
          <a:xfrm>
            <a:off x="687372" y="2752627"/>
            <a:ext cx="8531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Bahnschrift" panose="020B0502040204020203" pitchFamily="34" charset="0"/>
              </a:rPr>
              <a:t>НАДАННЯ У ДОВГОСТРОКОВЕ ТИМЧАСОВЕ КОРИСТУВАННЯ ЛІСОВИХ ДІЛЯНОК</a:t>
            </a:r>
            <a:endParaRPr lang="ru-UA" sz="24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466EB8-C358-4FFC-89CA-BBC9C8870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89" y="187899"/>
            <a:ext cx="2298422" cy="2298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ACD524-AC4B-4810-95EA-78F40CE4EF70}"/>
              </a:ext>
            </a:extLst>
          </p:cNvPr>
          <p:cNvSpPr txBox="1"/>
          <p:nvPr/>
        </p:nvSpPr>
        <p:spPr>
          <a:xfrm>
            <a:off x="1479223" y="5238948"/>
            <a:ext cx="6947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chemeClr val="bg1"/>
                </a:solidFill>
                <a:latin typeface="Bahnschrift" panose="020B0502040204020203" pitchFamily="34" charset="0"/>
              </a:rPr>
              <a:t>Лісовий Кодекс України;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bg1"/>
                </a:solidFill>
                <a:latin typeface="Bahnschrift" panose="020B0502040204020203" pitchFamily="34" charset="0"/>
              </a:rPr>
              <a:t>Постанова </a:t>
            </a:r>
            <a:r>
              <a:rPr lang="ru-RU" sz="1600" dirty="0" err="1">
                <a:solidFill>
                  <a:schemeClr val="bg1"/>
                </a:solidFill>
                <a:latin typeface="Bahnschrift" panose="020B0502040204020203" pitchFamily="34" charset="0"/>
              </a:rPr>
              <a:t>Кабінету</a:t>
            </a:r>
            <a:r>
              <a:rPr lang="ru-RU" sz="1600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Bahnschrift" panose="020B0502040204020203" pitchFamily="34" charset="0"/>
              </a:rPr>
              <a:t>Міністрів</a:t>
            </a:r>
            <a:r>
              <a:rPr lang="ru-RU" sz="1600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Bahnschrift" panose="020B0502040204020203" pitchFamily="34" charset="0"/>
              </a:rPr>
              <a:t>України</a:t>
            </a:r>
            <a:r>
              <a:rPr lang="ru-RU" sz="1600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Bahnschrift" panose="020B0502040204020203" pitchFamily="34" charset="0"/>
              </a:rPr>
              <a:t>від</a:t>
            </a:r>
            <a:r>
              <a:rPr lang="ru-RU" sz="1600" dirty="0">
                <a:solidFill>
                  <a:schemeClr val="bg1"/>
                </a:solidFill>
                <a:latin typeface="Bahnschrift" panose="020B0502040204020203" pitchFamily="34" charset="0"/>
              </a:rPr>
              <a:t> 23.05.2007 №761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chemeClr val="bg1"/>
                </a:solidFill>
                <a:latin typeface="Bahnschrift" panose="020B0502040204020203" pitchFamily="34" charset="0"/>
              </a:rPr>
              <a:t>Наказ Міністерства аграрної політики та продовольства України №502 від 14.08.2012, зареєстрований в Міністерстві юстиції України 05.09.2012 №1536/21848</a:t>
            </a:r>
          </a:p>
        </p:txBody>
      </p:sp>
    </p:spTree>
    <p:extLst>
      <p:ext uri="{BB962C8B-B14F-4D97-AF65-F5344CB8AC3E}">
        <p14:creationId xmlns:p14="http://schemas.microsoft.com/office/powerpoint/2010/main" val="341649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52E9F5-16CC-4CF3-860A-FA2DAE5F4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0FBCC1-2E8A-4E52-A67B-9EFCB9B0A55D}"/>
              </a:ext>
            </a:extLst>
          </p:cNvPr>
          <p:cNvSpPr txBox="1"/>
          <p:nvPr/>
        </p:nvSpPr>
        <p:spPr>
          <a:xfrm>
            <a:off x="2156450" y="169277"/>
            <a:ext cx="6108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Bahnschrift" panose="020B0502040204020203" pitchFamily="34" charset="0"/>
              </a:rPr>
              <a:t>Стаття 18 Лісового Кодексу України</a:t>
            </a:r>
            <a:endParaRPr lang="ru-UA" sz="24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C93D88-4D15-4E8D-84C1-8C55009AA6B0}"/>
              </a:ext>
            </a:extLst>
          </p:cNvPr>
          <p:cNvSpPr txBox="1"/>
          <p:nvPr/>
        </p:nvSpPr>
        <p:spPr>
          <a:xfrm>
            <a:off x="2150951" y="630942"/>
            <a:ext cx="5495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latin typeface="Bahnschrift" panose="020B0502040204020203" pitchFamily="34" charset="0"/>
              </a:rPr>
              <a:t>Тимчасове користування лісами (довгострокове)</a:t>
            </a:r>
            <a:endParaRPr lang="ru-UA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AB3723-1236-4F18-ABAE-8CB1AAC8CEAA}"/>
              </a:ext>
            </a:extLst>
          </p:cNvPr>
          <p:cNvSpPr txBox="1"/>
          <p:nvPr/>
        </p:nvSpPr>
        <p:spPr>
          <a:xfrm>
            <a:off x="583490" y="1800493"/>
            <a:ext cx="91036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bg1"/>
                </a:solidFill>
                <a:latin typeface="Bahnschrift" panose="020B0502040204020203" pitchFamily="34" charset="0"/>
              </a:rPr>
              <a:t>Об’єкт користування лісовою ділянкою - державна та комунальна власність.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bg1"/>
                </a:solidFill>
                <a:latin typeface="Bahnschrift" panose="020B0502040204020203" pitchFamily="34" charset="0"/>
              </a:rPr>
              <a:t>Статус лісової ділянки – без вилучення у постійного лісокористувача.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bg1"/>
                </a:solidFill>
                <a:latin typeface="Bahnschrift" panose="020B0502040204020203" pitchFamily="34" charset="0"/>
              </a:rPr>
              <a:t>Потреби для яких надається лісова ділянка - для потреб мисливського господарства, культурно-оздоровчих, рекреаційних, спортивних, туристичних і </a:t>
            </a:r>
            <a:r>
              <a:rPr lang="uk-UA" sz="2000" dirty="0" err="1">
                <a:solidFill>
                  <a:schemeClr val="bg1"/>
                </a:solidFill>
                <a:latin typeface="Bahnschrift" panose="020B0502040204020203" pitchFamily="34" charset="0"/>
              </a:rPr>
              <a:t>освітньо</a:t>
            </a:r>
            <a:r>
              <a:rPr lang="uk-UA" sz="2000" dirty="0">
                <a:solidFill>
                  <a:schemeClr val="bg1"/>
                </a:solidFill>
                <a:latin typeface="Bahnschrift" panose="020B0502040204020203" pitchFamily="34" charset="0"/>
              </a:rPr>
              <a:t>-виховних цілей.</a:t>
            </a:r>
          </a:p>
          <a:p>
            <a:endParaRPr lang="uk-UA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bg1"/>
                </a:solidFill>
                <a:latin typeface="Bahnschrift" panose="020B0502040204020203" pitchFamily="34" charset="0"/>
              </a:rPr>
              <a:t>Термін надання - від 1 до 50 років.</a:t>
            </a:r>
            <a:endParaRPr lang="uk-UA" sz="16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1600" dirty="0">
              <a:solidFill>
                <a:schemeClr val="bg1"/>
              </a:solidFill>
              <a:highlight>
                <a:srgbClr val="000000"/>
              </a:highligh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3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9677F2-DE5D-4617-8643-282153BC4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FA786E-B41E-499A-BAEF-30A4AF148ECD}"/>
              </a:ext>
            </a:extLst>
          </p:cNvPr>
          <p:cNvSpPr txBox="1"/>
          <p:nvPr/>
        </p:nvSpPr>
        <p:spPr>
          <a:xfrm>
            <a:off x="2040117" y="461914"/>
            <a:ext cx="582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Bahnschrift" panose="020B0502040204020203" pitchFamily="34" charset="0"/>
              </a:rPr>
              <a:t>Порядок надання</a:t>
            </a:r>
            <a:endParaRPr lang="ru-UA" sz="3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343C5-1513-4F0E-8DA5-8945F1A18F99}"/>
              </a:ext>
            </a:extLst>
          </p:cNvPr>
          <p:cNvSpPr txBox="1"/>
          <p:nvPr/>
        </p:nvSpPr>
        <p:spPr>
          <a:xfrm>
            <a:off x="311084" y="1233896"/>
            <a:ext cx="8889476" cy="567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Звернення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фізичної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юридичної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особи до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постійного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лісокористувача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лісової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ділянки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довгострокове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тимчасове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користування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Погодження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постійним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лісокористувачем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лісової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ділянки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статті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18, 31, 67, 68, 74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Лісового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кодексу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Порядок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спеціального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лісових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ресурсів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затверджений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постановою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Кабінету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Міністрів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23.05.2007 №761, Правила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корисних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властивостей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лісів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затверджені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наказом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Міністерства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аграрної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політики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продовольства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14.08.2012 №502,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зареєстрований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Міністерстві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юстиції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05.09.2012 №1536/21848). </a:t>
            </a:r>
            <a:endParaRPr lang="ru-UA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Погодження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центральним органом виконавчої влади, що реалізує державну політику у сфері лісового господарства 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стаття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Лісового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кодексу </a:t>
            </a:r>
            <a:r>
              <a:rPr lang="ru-RU" sz="1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UA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 відповідних органів виконавчої влади та органів місцевого самоврядування щодо надання лісової ділянки у довгострокове тимчасове користування </a:t>
            </a:r>
            <a:r>
              <a:rPr lang="ru-UA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(статт</a:t>
            </a:r>
            <a:r>
              <a:rPr lang="uk-UA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UA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</a:t>
            </a:r>
            <a:r>
              <a:rPr lang="uk-UA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31</a:t>
            </a:r>
            <a:r>
              <a:rPr lang="ru-UA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Лісового кодексу України). 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UA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Укладання договору довгострокового тимчасового користування лісовою ділянкою між постійним лісокористувачем з одного боку та тимчасовим лісокористувачем з іншого боку (статті 18, 20 Лісового кодексу України). </a:t>
            </a:r>
            <a:endParaRPr lang="uk-UA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500" dirty="0" err="1">
                <a:solidFill>
                  <a:schemeClr val="bg1"/>
                </a:solidFill>
              </a:rPr>
              <a:t>Довгострокове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тимчасове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користування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лісами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b="1" u="sng" dirty="0" err="1">
                <a:solidFill>
                  <a:schemeClr val="bg1"/>
                </a:solidFill>
              </a:rPr>
              <a:t>приватної</a:t>
            </a:r>
            <a:r>
              <a:rPr lang="ru-RU" sz="1500" b="1" u="sng" dirty="0">
                <a:solidFill>
                  <a:schemeClr val="bg1"/>
                </a:solidFill>
              </a:rPr>
              <a:t> </a:t>
            </a:r>
            <a:r>
              <a:rPr lang="ru-RU" sz="1500" b="1" u="sng" dirty="0" err="1">
                <a:solidFill>
                  <a:schemeClr val="bg1"/>
                </a:solidFill>
              </a:rPr>
              <a:t>власності</a:t>
            </a:r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здійснюється</a:t>
            </a:r>
            <a:r>
              <a:rPr lang="ru-RU" sz="1500" dirty="0">
                <a:solidFill>
                  <a:schemeClr val="bg1"/>
                </a:solidFill>
              </a:rPr>
              <a:t> без </a:t>
            </a:r>
            <a:r>
              <a:rPr lang="ru-RU" sz="1500" dirty="0" err="1">
                <a:solidFill>
                  <a:schemeClr val="bg1"/>
                </a:solidFill>
              </a:rPr>
              <a:t>вилучення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земельних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ділянок</a:t>
            </a:r>
            <a:r>
              <a:rPr lang="ru-RU" sz="1500" dirty="0">
                <a:solidFill>
                  <a:schemeClr val="bg1"/>
                </a:solidFill>
              </a:rPr>
              <a:t> шляхом </a:t>
            </a:r>
            <a:r>
              <a:rPr lang="ru-RU" sz="1500" dirty="0" err="1">
                <a:solidFill>
                  <a:schemeClr val="bg1"/>
                </a:solidFill>
              </a:rPr>
              <a:t>укладення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між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власником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лісів</a:t>
            </a:r>
            <a:r>
              <a:rPr lang="ru-RU" sz="1500" dirty="0">
                <a:solidFill>
                  <a:schemeClr val="bg1"/>
                </a:solidFill>
              </a:rPr>
              <a:t> та </a:t>
            </a:r>
            <a:r>
              <a:rPr lang="ru-RU" sz="1500" dirty="0" err="1">
                <a:solidFill>
                  <a:schemeClr val="bg1"/>
                </a:solidFill>
              </a:rPr>
              <a:t>тимчасовим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лісокористувачем</a:t>
            </a:r>
            <a:r>
              <a:rPr lang="ru-RU" sz="1500" dirty="0">
                <a:solidFill>
                  <a:schemeClr val="bg1"/>
                </a:solidFill>
              </a:rPr>
              <a:t> договору, </a:t>
            </a:r>
            <a:r>
              <a:rPr lang="ru-RU" sz="1500" dirty="0" err="1">
                <a:solidFill>
                  <a:schemeClr val="bg1"/>
                </a:solidFill>
              </a:rPr>
              <a:t>який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підлягає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реєстрації</a:t>
            </a:r>
            <a:r>
              <a:rPr lang="ru-RU" sz="1500" dirty="0">
                <a:solidFill>
                  <a:schemeClr val="bg1"/>
                </a:solidFill>
              </a:rPr>
              <a:t> в </a:t>
            </a:r>
            <a:r>
              <a:rPr lang="ru-RU" sz="1500" dirty="0" err="1">
                <a:solidFill>
                  <a:schemeClr val="bg1"/>
                </a:solidFill>
              </a:rPr>
              <a:t>органі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виконавчої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влади</a:t>
            </a:r>
            <a:r>
              <a:rPr lang="ru-RU" sz="1500" dirty="0">
                <a:solidFill>
                  <a:schemeClr val="bg1"/>
                </a:solidFill>
              </a:rPr>
              <a:t> з </a:t>
            </a:r>
            <a:r>
              <a:rPr lang="ru-RU" sz="1500" dirty="0" err="1">
                <a:solidFill>
                  <a:schemeClr val="bg1"/>
                </a:solidFill>
              </a:rPr>
              <a:t>питань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лісового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господарства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Автономної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Республіки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Крим</a:t>
            </a:r>
            <a:r>
              <a:rPr lang="ru-RU" sz="1500" dirty="0">
                <a:solidFill>
                  <a:schemeClr val="bg1"/>
                </a:solidFill>
              </a:rPr>
              <a:t>, центральному </a:t>
            </a:r>
            <a:r>
              <a:rPr lang="ru-RU" sz="1500" dirty="0" err="1">
                <a:solidFill>
                  <a:schemeClr val="bg1"/>
                </a:solidFill>
              </a:rPr>
              <a:t>органі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виконавчої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влади</a:t>
            </a:r>
            <a:r>
              <a:rPr lang="ru-RU" sz="1500" dirty="0">
                <a:solidFill>
                  <a:schemeClr val="bg1"/>
                </a:solidFill>
              </a:rPr>
              <a:t>, </a:t>
            </a:r>
            <a:r>
              <a:rPr lang="ru-RU" sz="1500" dirty="0" err="1">
                <a:solidFill>
                  <a:schemeClr val="bg1"/>
                </a:solidFill>
              </a:rPr>
              <a:t>що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реалізує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державну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політику</a:t>
            </a:r>
            <a:r>
              <a:rPr lang="ru-RU" sz="1500" dirty="0">
                <a:solidFill>
                  <a:schemeClr val="bg1"/>
                </a:solidFill>
              </a:rPr>
              <a:t> у </a:t>
            </a:r>
            <a:r>
              <a:rPr lang="ru-RU" sz="1500" dirty="0" err="1">
                <a:solidFill>
                  <a:schemeClr val="bg1"/>
                </a:solidFill>
              </a:rPr>
              <a:t>сфері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лісового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господарства</a:t>
            </a:r>
            <a:r>
              <a:rPr lang="ru-RU" sz="1500" dirty="0"/>
              <a:t>.</a:t>
            </a:r>
            <a:endParaRPr lang="ru-UA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46219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312</Words>
  <Application>Microsoft Office PowerPoint</Application>
  <PresentationFormat>Лист A4 (210x297 мм)</PresentationFormat>
  <Paragraphs>20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Bahnschrift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Эдуард Бондаренко</dc:creator>
  <cp:lastModifiedBy>Наталья Лубенская</cp:lastModifiedBy>
  <cp:revision>45</cp:revision>
  <dcterms:created xsi:type="dcterms:W3CDTF">2025-05-23T08:14:15Z</dcterms:created>
  <dcterms:modified xsi:type="dcterms:W3CDTF">2025-05-26T09:14:20Z</dcterms:modified>
</cp:coreProperties>
</file>